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57" autoAdjust="0"/>
  </p:normalViewPr>
  <p:slideViewPr>
    <p:cSldViewPr snapToGrid="0">
      <p:cViewPr varScale="1">
        <p:scale>
          <a:sx n="101" d="100"/>
          <a:sy n="101" d="100"/>
        </p:scale>
        <p:origin x="114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pn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939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226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384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33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67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387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88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574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484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341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69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4/25/2022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703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etwork_address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7D3BA84D-4451-B4E1-514D-3728B8E6EA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7C2A816-955C-4079-AAAB-066EBD441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55828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  <a:alpha val="0"/>
                </a:schemeClr>
              </a:gs>
              <a:gs pos="58000">
                <a:srgbClr val="0E0D12">
                  <a:alpha val="58000"/>
                </a:srgbClr>
              </a:gs>
              <a:gs pos="93000">
                <a:srgbClr val="000000">
                  <a:alpha val="58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5A29D6-66FF-4BC4-A484-93A029396B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1729" y="914401"/>
            <a:ext cx="4892948" cy="1527047"/>
          </a:xfrm>
        </p:spPr>
        <p:txBody>
          <a:bodyPr anchor="t">
            <a:normAutofit/>
          </a:bodyPr>
          <a:lstStyle/>
          <a:p>
            <a:pPr algn="r"/>
            <a:r>
              <a:rPr lang="hr-HR" dirty="0">
                <a:solidFill>
                  <a:srgbClr val="FFFFFF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Što je NAT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37210D-7EED-44CE-A721-ADC9E32D91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1727" y="5037937"/>
            <a:ext cx="4892949" cy="1028038"/>
          </a:xfrm>
        </p:spPr>
        <p:txBody>
          <a:bodyPr anchor="t">
            <a:normAutofit/>
          </a:bodyPr>
          <a:lstStyle/>
          <a:p>
            <a:pPr algn="r"/>
            <a:r>
              <a:rPr lang="hr-HR" dirty="0">
                <a:solidFill>
                  <a:srgbClr val="FFFFFF"/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Kako NAT uopće radi!!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3E2F13-A09B-462A-9E80-447DBCB5DF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455" y="1634271"/>
            <a:ext cx="4835272" cy="3218478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4B6DAD3-A53B-4339-875C-C791E7F2CFFD}"/>
              </a:ext>
            </a:extLst>
          </p:cNvPr>
          <p:cNvSpPr/>
          <p:nvPr/>
        </p:nvSpPr>
        <p:spPr>
          <a:xfrm>
            <a:off x="305971" y="37232"/>
            <a:ext cx="8024213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hr-HR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Dynamic network address translation</a:t>
            </a:r>
          </a:p>
        </p:txBody>
      </p:sp>
    </p:spTree>
    <p:extLst>
      <p:ext uri="{BB962C8B-B14F-4D97-AF65-F5344CB8AC3E}">
        <p14:creationId xmlns:p14="http://schemas.microsoft.com/office/powerpoint/2010/main" val="3094785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5D39821-AB7C-4739-8BD0-0E406CA0D5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601841" y="243077"/>
            <a:ext cx="298831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9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NAT</a:t>
            </a:r>
            <a:r>
              <a:rPr kumimoji="0" lang="hr-HR" altLang="sr-Latn-RS" sz="9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C99A44A-B65D-401E-85BC-318950FAE97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26696" y="1940185"/>
            <a:ext cx="10738607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NAT je skraćenica za prijevod mrežne adrese.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 je način mapiranja više lokalnih privatnih adresa na javnu, prije prijenosa informacija.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Organizacije koje žele da više uređaja koristi jednu IP adresu koriste NAT, kao i većina kućnih usmjerivača.</a:t>
            </a:r>
            <a:r>
              <a:rPr kumimoji="0" lang="hr-HR" altLang="sr-Latn-R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hr-HR" altLang="sr-Latn-R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351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BFD7B-4884-4AF1-84CF-AD961B202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Kako NAT uop</a:t>
            </a:r>
            <a:r>
              <a:rPr lang="hr-H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ć</a:t>
            </a:r>
            <a:r>
              <a:rPr lang="hr-H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 radi!!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F0309F5-1A1D-45ED-A33F-E4A2CC204B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4525" y="1905076"/>
            <a:ext cx="11677475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Recimo da postoji prijenosno računalo povezano s kućnim usmjerivačem.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Netko koristi prijenosno računalo za traženje uputa do svog omiljenog restorana.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Prijenosno računalo šalje ovaj zahtjev u paketu na usmjerivač, koji ga prosljeđuje na web.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Ali prvo, usmjerivač mijenja odlaznu IP adresu iz privatne lokalne adrese u javnu adresu.</a:t>
            </a: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hr-HR" altLang="sr-Latn-R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6417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FFD0C-9981-4C47-84E8-90C400561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kumimoji="0" lang="hr-HR" altLang="sr-Latn-RS" sz="9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NAT</a:t>
            </a:r>
            <a:endParaRPr lang="hr-HR" sz="9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A650E57-D6CC-4D2D-A219-06F8631B727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1" y="1936909"/>
            <a:ext cx="10515600" cy="51398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Ako paket zadrži privatnu adresu, poslužitelj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primatelj neće znati kamo vratiti informacije.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r-HR" altLang="sr-Latn-RS" sz="3600" dirty="0">
                <a:latin typeface="Arial Unicode MS" panose="020B0604020202020204" pitchFamily="34" charset="-128"/>
              </a:rPr>
              <a:t>T</a:t>
            </a: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o je slično slanju fizičke pošte i traženju usluge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povrata, ali pružanju anonimne povratne adrese.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Korištenjem NAT-a, informacije će se vratiti na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prijenosno računalo pomoću javne adrese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usmjerivača, a ne privatne adrese prijenosnog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računala.</a:t>
            </a:r>
            <a:endParaRPr kumimoji="0" lang="hr-HR" altLang="sr-Latn-R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r-HR" altLang="sr-Latn-R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609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4C9D71-5BFB-42E2-ACAE-57F31E95A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0" lang="hr-HR" altLang="sr-Latn-R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Postoje 3 različite vrste NAT-ova. Ljudi ih koriste iz različitih razloga, ali svi i dalje rade kao NAT.</a:t>
            </a:r>
            <a:r>
              <a:rPr kumimoji="0" lang="hr-HR" altLang="sr-Latn-R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hr-HR" altLang="sr-Latn-RS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hr-HR" b="1" dirty="0"/>
              <a:t>Static NAT</a:t>
            </a:r>
          </a:p>
          <a:p>
            <a:pPr marL="0" indent="0">
              <a:buNone/>
            </a:pPr>
            <a:endParaRPr lang="hr-HR" b="1" dirty="0"/>
          </a:p>
          <a:p>
            <a:pPr marL="0" indent="0">
              <a:buNone/>
            </a:pPr>
            <a:endParaRPr lang="hr-HR" b="1" dirty="0"/>
          </a:p>
          <a:p>
            <a:pPr marL="0" indent="0">
              <a:buNone/>
            </a:pPr>
            <a:r>
              <a:rPr lang="hr-HR" b="1" dirty="0"/>
              <a:t>2.    Dynamic NAT</a:t>
            </a:r>
          </a:p>
          <a:p>
            <a:pPr marL="0" indent="0">
              <a:buNone/>
            </a:pPr>
            <a:endParaRPr lang="hr-HR" b="1" dirty="0"/>
          </a:p>
          <a:p>
            <a:pPr marL="0" indent="0">
              <a:buNone/>
            </a:pPr>
            <a:endParaRPr lang="hr-HR" b="1" dirty="0"/>
          </a:p>
          <a:p>
            <a:pPr marL="0" indent="0">
              <a:buNone/>
            </a:pPr>
            <a:r>
              <a:rPr lang="hr-HR" b="1" dirty="0"/>
              <a:t>3.    PAT</a:t>
            </a:r>
          </a:p>
          <a:p>
            <a:pPr marL="0" indent="0">
              <a:buNone/>
            </a:pPr>
            <a:endParaRPr lang="hr-HR" b="1" dirty="0"/>
          </a:p>
          <a:p>
            <a:pPr marL="0" indent="0">
              <a:buNone/>
            </a:pPr>
            <a:endParaRPr lang="hr-HR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471AE95-041D-4F83-AB71-92C5CEB47CE7}"/>
              </a:ext>
            </a:extLst>
          </p:cNvPr>
          <p:cNvSpPr txBox="1">
            <a:spLocks/>
          </p:cNvSpPr>
          <p:nvPr/>
        </p:nvSpPr>
        <p:spPr>
          <a:xfrm>
            <a:off x="8382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smtClean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pPr algn="ctr"/>
            <a:r>
              <a:rPr lang="hr-HR" altLang="sr-Latn-RS" sz="9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NAT Tipovi</a:t>
            </a:r>
            <a:endParaRPr lang="hr-HR" sz="9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ED42B700-89F0-4AB0-90C9-961DE13E7A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236" y="2821974"/>
            <a:ext cx="9124406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Kada se lokalna adresa pretvori u javnu, ovaj NAT bira istu. To znači da će biti dosljedna javna IP adresa povezana s tim usmjerivačem ili NATuređajem.</a:t>
            </a: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hr-HR" altLang="sr-Latn-R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6BBE6903-E5C4-4FA9-97D2-E03F4A2DD8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236" y="4191579"/>
            <a:ext cx="987001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Umjesto da svaki put bira istu IP adresu, ovaj NAT prolazi kroz skup javnih IP adresa.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To rezultira da usmjerivač ili NAT uređaj dobivaju drugu adresu svaki put kada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usmjerivač prevede lokalnu adresu u javnu adresu.</a:t>
            </a: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hr-HR" altLang="sr-Latn-R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F4191488-6ADB-4B6C-8C55-A445BBBBBD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2236" y="5515242"/>
            <a:ext cx="11003333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PAT označava prijevod adrese porta. To je vrsta dinamičkog NAT-a, ali povezuje nekoliko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lokalnih IP adresa s jednom javnom. Organizacije koje žele da sve aktivnosti svojih zaposlenika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koriste jednu IP adresu koriste PAT, često pod nadzorom mrežnog administratora.</a:t>
            </a:r>
            <a:endParaRPr kumimoji="0" lang="hr-HR" altLang="sr-Latn-R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r-HR" altLang="sr-Latn-R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416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8485956-1318-4758-BA47-7AE909266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A794F1-5384-440E-B63A-BC6D2E092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2931"/>
            <a:ext cx="10515600" cy="1325563"/>
          </a:xfrm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algn="ctr"/>
            <a:r>
              <a:rPr lang="hr-HR" dirty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</a:rPr>
              <a:t>Zašto Koristiti NAT</a:t>
            </a:r>
            <a:r>
              <a:rPr lang="hr-HR" sz="7200" dirty="0">
                <a:solidFill>
                  <a:schemeClr val="bg1"/>
                </a:solidFill>
                <a:effectLst>
                  <a:glow rad="127000">
                    <a:schemeClr val="accent6">
                      <a:lumMod val="50000"/>
                    </a:schemeClr>
                  </a:glow>
                </a:effectLst>
              </a:rPr>
              <a:t>???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35FD95BB-222F-4C06-AA18-C6D035756B9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84426" y="1339803"/>
            <a:ext cx="9623147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>
                  <a:glow rad="127000">
                    <a:schemeClr val="accent6">
                      <a:lumMod val="60000"/>
                      <a:lumOff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Unicode MS" panose="020B0604020202020204" pitchFamily="34" charset="-128"/>
              </a:rPr>
              <a:t>NAT je dovoljno jednostavan proces, ali koja je svrha toga?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>
                  <a:glow rad="127000">
                    <a:schemeClr val="accent6">
                      <a:lumMod val="60000"/>
                      <a:lumOff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Unicode MS" panose="020B0604020202020204" pitchFamily="34" charset="-128"/>
              </a:rPr>
              <a:t>U konačnici, sve se svodi na očuvanje i sigurnost.</a:t>
            </a:r>
            <a:r>
              <a:rPr kumimoji="0" lang="hr-HR" altLang="sr-Latn-R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>
                  <a:glow rad="127000">
                    <a:schemeClr val="accent6">
                      <a:lumMod val="60000"/>
                      <a:lumOff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kumimoji="0" lang="hr-HR" altLang="sr-Latn-R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>
                <a:glow rad="127000">
                  <a:schemeClr val="accent6">
                    <a:lumMod val="60000"/>
                    <a:lumOff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60E865-3FEF-4998-A896-89CE4A6A1168}"/>
              </a:ext>
            </a:extLst>
          </p:cNvPr>
          <p:cNvSpPr txBox="1"/>
          <p:nvPr/>
        </p:nvSpPr>
        <p:spPr>
          <a:xfrm>
            <a:off x="3705408" y="2261290"/>
            <a:ext cx="3266600" cy="646331"/>
          </a:xfrm>
          <a:prstGeom prst="rect">
            <a:avLst/>
          </a:prstGeom>
          <a:noFill/>
          <a:effectLst>
            <a:glow rad="152400">
              <a:schemeClr val="accent6">
                <a:lumMod val="60000"/>
                <a:lumOff val="40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hr-HR" sz="3600" b="1" dirty="0">
                <a:solidFill>
                  <a:srgbClr val="FFFFFF"/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Očuvanje IP-a</a:t>
            </a:r>
            <a:endParaRPr lang="hr-HR" sz="3600" dirty="0">
              <a:effectLst>
                <a:glow rad="139700">
                  <a:schemeClr val="accent6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F58DC26C-E11D-44CB-9651-D84D3049F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2514" y="2876694"/>
            <a:ext cx="11425645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80"/>
                </a:highlight>
                <a:latin typeface="Arial Unicode MS" panose="020B0604020202020204" pitchFamily="34" charset="-128"/>
              </a:rPr>
              <a:t>IP adrese identificiraju svaki uređaj spojen na internet. Postojeća IP verzija 4 (IPv4) koristi 32-bitne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80"/>
                </a:highlight>
                <a:latin typeface="Arial Unicode MS" panose="020B0604020202020204" pitchFamily="34" charset="-128"/>
              </a:rPr>
              <a:t>numerirane IP adrese, što omogućuje 4 milijarde mogućih IP adresa, što se činilo više nego dovoljno kada je lansirano 1970-ih.</a:t>
            </a: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80"/>
                </a:highlight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r-HR" altLang="sr-Latn-R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highlight>
                <a:srgbClr val="00808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80"/>
                </a:highlight>
              </a:rPr>
              <a:t>Međutim, internet je eksplodirao, i iako svih 7 milijardi ljudi na planeti ne pristupa internetu redovito, oni koji imaju često imaju više povezanih uređaja: telefone, osobni desktop, radno prijenosno računalo, tablet, TV, čak i hladnjake.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hr-HR" altLang="sr-Latn-RS" sz="2000" dirty="0">
              <a:solidFill>
                <a:schemeClr val="bg1"/>
              </a:solidFill>
              <a:highlight>
                <a:srgbClr val="00808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highlight>
                  <a:srgbClr val="008080"/>
                </a:highlight>
              </a:rPr>
              <a:t>Stoga broj uređaja koji pristupaju internetu daleko nadmašuje broj dostupnih IP adresa. Usmjeravanje svih ovih uređaja putem jedne veze pomoću NAT-a pomaže u konsolidaciji više privatnih IP adresa u jednu javnu IP adresu. To pomaže da više javnih IP adresa bude dostupno čak i dok se privatne IP adrese razmnožavaju.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hr-HR" altLang="sr-Latn-RS" sz="2000" dirty="0">
              <a:solidFill>
                <a:schemeClr val="bg1"/>
              </a:solidFill>
              <a:highlight>
                <a:srgbClr val="00808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r-HR" altLang="sr-Latn-R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highlight>
                <a:srgbClr val="008080"/>
              </a:highligh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hr-HR" altLang="sr-Latn-RS" sz="2000" dirty="0">
              <a:solidFill>
                <a:schemeClr val="bg1"/>
              </a:solidFill>
              <a:highlight>
                <a:srgbClr val="008080"/>
              </a:highlight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r-HR" altLang="sr-Latn-R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highlight>
                <a:srgbClr val="008080"/>
              </a:highligh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490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6A5D2-DC53-4041-BA5A-C92C53158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kumimoji="0" lang="hr-HR" altLang="sr-Latn-RS" sz="9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NAT</a:t>
            </a:r>
            <a:endParaRPr lang="hr-HR" sz="9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7F34D-9505-4352-8D6D-05F041DFE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r-HR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DDC8742B-022D-4A36-A4F1-29B0A7E1C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8199" y="1940875"/>
            <a:ext cx="10515600" cy="427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040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39EDB-14AD-44F7-B87A-B2D1729FB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kumimoji="0" lang="hr-HR" altLang="sr-Latn-RS" sz="9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NAT</a:t>
            </a:r>
            <a:endParaRPr lang="hr-HR" sz="96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DFED5B3-D75B-4D1A-9B9C-9C2A54B060A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57784" y="2105561"/>
            <a:ext cx="11076432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6. lipnja 2012. službeno je lansirana IP verzija 6 (IPv6) kako bi se zadovoljila potreba za više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IP adresa. IPv6 koristi 128-bitne numerirane IP adrese, koje omogućuju eksponencijalno više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potencijalnih IP adresa.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r-HR" altLang="sr-Latn-R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panose="020B0604020202020204" pitchFamily="34" charset="-128"/>
              </a:rPr>
              <a:t>Proći će mnogo godina prije nego što se ovaj proces završi, pa će do tada NAT biti vrijedan alat.</a:t>
            </a:r>
            <a:r>
              <a:rPr kumimoji="0" lang="hr-HR" altLang="sr-Latn-R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hr-HR" altLang="sr-Latn-R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DEF0CFA5-BD15-4297-97D3-3A8D17EA8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3909" y="3633787"/>
            <a:ext cx="6784182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95093"/>
      </p:ext>
    </p:extLst>
  </p:cSld>
  <p:clrMapOvr>
    <a:masterClrMapping/>
  </p:clrMapOvr>
</p:sld>
</file>

<file path=ppt/theme/theme1.xml><?xml version="1.0" encoding="utf-8"?>
<a:theme xmlns:a="http://schemas.openxmlformats.org/drawingml/2006/main" name="FadeVTI">
  <a:themeElements>
    <a:clrScheme name="AnalogousFromDarkSeedLeftStep">
      <a:dk1>
        <a:srgbClr val="000000"/>
      </a:dk1>
      <a:lt1>
        <a:srgbClr val="FFFFFF"/>
      </a:lt1>
      <a:dk2>
        <a:srgbClr val="20223D"/>
      </a:dk2>
      <a:lt2>
        <a:srgbClr val="E2E8E2"/>
      </a:lt2>
      <a:accent1>
        <a:srgbClr val="E129E7"/>
      </a:accent1>
      <a:accent2>
        <a:srgbClr val="8017D5"/>
      </a:accent2>
      <a:accent3>
        <a:srgbClr val="4329E7"/>
      </a:accent3>
      <a:accent4>
        <a:srgbClr val="174CD5"/>
      </a:accent4>
      <a:accent5>
        <a:srgbClr val="29ADE7"/>
      </a:accent5>
      <a:accent6>
        <a:srgbClr val="14B8A5"/>
      </a:accent6>
      <a:hlink>
        <a:srgbClr val="3F83BF"/>
      </a:hlink>
      <a:folHlink>
        <a:srgbClr val="7F7F7F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541</Words>
  <Application>Microsoft Office PowerPoint</Application>
  <PresentationFormat>Widescreen</PresentationFormat>
  <Paragraphs>55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 Unicode MS</vt:lpstr>
      <vt:lpstr>Aharoni</vt:lpstr>
      <vt:lpstr>Arial</vt:lpstr>
      <vt:lpstr>Avenir Next LT Pro</vt:lpstr>
      <vt:lpstr>FadeVTI</vt:lpstr>
      <vt:lpstr>Što je NAT</vt:lpstr>
      <vt:lpstr>NAT </vt:lpstr>
      <vt:lpstr>Kako NAT uopće radi!!</vt:lpstr>
      <vt:lpstr>NAT</vt:lpstr>
      <vt:lpstr>PowerPoint Presentation</vt:lpstr>
      <vt:lpstr>Zašto Koristiti NAT???</vt:lpstr>
      <vt:lpstr>NAT</vt:lpstr>
      <vt:lpstr>NAT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Što je NAT</dc:title>
  <dc:creator>robert nincevic</dc:creator>
  <cp:lastModifiedBy>robert nincevic</cp:lastModifiedBy>
  <cp:revision>15</cp:revision>
  <dcterms:created xsi:type="dcterms:W3CDTF">2022-04-24T22:46:09Z</dcterms:created>
  <dcterms:modified xsi:type="dcterms:W3CDTF">2022-04-25T00:31:27Z</dcterms:modified>
</cp:coreProperties>
</file>

<file path=docProps/thumbnail.jpeg>
</file>